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6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9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13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4A5DFC0-C9C6-4809-97E1-63290875069B}">
      <dgm:prSet phldrT="[Text]" custT="1"/>
      <dgm:spPr>
        <a:solidFill>
          <a:schemeClr val="bg2">
            <a:lumMod val="90000"/>
          </a:schemeClr>
        </a:solidFill>
      </dgm:spPr>
      <dgm:t>
        <a:bodyPr/>
        <a:lstStyle/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dirty="0">
            <a:solidFill>
              <a:schemeClr val="tx1"/>
            </a:solidFill>
          </a:endParaRPr>
        </a:p>
        <a:p>
          <a:pPr marL="0" marR="0" lvl="0" indent="0" algn="just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600" dirty="0">
              <a:solidFill>
                <a:schemeClr val="tx1"/>
              </a:solidFill>
            </a:rPr>
            <a:t>From: </a:t>
          </a:r>
          <a:r>
            <a:rPr lang="en-US" sz="1600" b="1" dirty="0">
              <a:solidFill>
                <a:schemeClr val="tx1"/>
              </a:solidFill>
            </a:rPr>
            <a:t>IT Department</a:t>
          </a:r>
        </a:p>
        <a:p>
          <a:pPr marL="0" lvl="0" algn="just" defTabSz="711200">
            <a:lnSpc>
              <a:spcPct val="100000"/>
            </a:lnSpc>
            <a:spcBef>
              <a:spcPts val="0"/>
            </a:spcBef>
            <a:spcAft>
              <a:spcPts val="0"/>
            </a:spcAft>
            <a:buNone/>
          </a:pPr>
          <a:r>
            <a:rPr lang="en-US" sz="1600" dirty="0">
              <a:solidFill>
                <a:schemeClr val="tx1"/>
              </a:solidFill>
            </a:rPr>
            <a:t>To: </a:t>
          </a:r>
          <a:r>
            <a:rPr lang="en-US" sz="1600" b="1" dirty="0">
              <a:solidFill>
                <a:schemeClr val="tx1"/>
              </a:solidFill>
            </a:rPr>
            <a:t>All Users</a:t>
          </a:r>
        </a:p>
        <a:p>
          <a:pPr marL="0" lvl="0" algn="just" defTabSz="711200">
            <a:lnSpc>
              <a:spcPct val="100000"/>
            </a:lnSpc>
            <a:spcBef>
              <a:spcPts val="0"/>
            </a:spcBef>
            <a:spcAft>
              <a:spcPts val="0"/>
            </a:spcAft>
            <a:buNone/>
          </a:pPr>
          <a:r>
            <a:rPr lang="en-US" sz="1600" b="0" dirty="0">
              <a:solidFill>
                <a:schemeClr val="tx1"/>
              </a:solidFill>
            </a:rPr>
            <a:t>Re: </a:t>
          </a:r>
          <a:r>
            <a:rPr lang="en-US" sz="1600" b="1" dirty="0">
              <a:solidFill>
                <a:schemeClr val="tx1"/>
              </a:solidFill>
            </a:rPr>
            <a:t>Spreadsheets vs Database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dirty="0">
            <a:solidFill>
              <a:schemeClr val="tx1"/>
            </a:solidFill>
          </a:endParaRP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Currently, many employees use </a:t>
          </a:r>
          <a:r>
            <a:rPr lang="en-US" sz="1600" b="1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spreadsheets</a:t>
          </a:r>
          <a:r>
            <a:rPr lang="en-US" sz="1600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 incorrectly.  They are not for data storage.  Please review the following guidelines</a:t>
          </a:r>
          <a:r>
            <a:rPr lang="en-US" sz="1600" dirty="0">
              <a:solidFill>
                <a:schemeClr val="tx1"/>
              </a:solidFill>
              <a:latin typeface="Calibri "/>
            </a:rPr>
            <a:t>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Use our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database </a:t>
          </a:r>
          <a:r>
            <a:rPr lang="en-US" sz="1600" dirty="0">
              <a:solidFill>
                <a:schemeClr val="tx1"/>
              </a:solidFill>
              <a:latin typeface="Calibri "/>
            </a:rPr>
            <a:t>program to: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Organize and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sort</a:t>
          </a:r>
          <a:r>
            <a:rPr lang="en-US" sz="1600" dirty="0">
              <a:solidFill>
                <a:schemeClr val="tx1"/>
              </a:solidFill>
              <a:latin typeface="Calibri "/>
            </a:rPr>
            <a:t> large amounts of data regarding clients.  Enter the client names and addresses into the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database fields</a:t>
          </a:r>
          <a:r>
            <a:rPr lang="en-US" sz="1600" dirty="0">
              <a:solidFill>
                <a:schemeClr val="tx1"/>
              </a:solidFill>
              <a:latin typeface="Calibri "/>
            </a:rPr>
            <a:t>.  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Perform complex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queries</a:t>
          </a:r>
          <a:r>
            <a:rPr lang="en-US" sz="1600" dirty="0">
              <a:solidFill>
                <a:schemeClr val="tx1"/>
              </a:solidFill>
              <a:latin typeface="Calibri "/>
            </a:rPr>
            <a:t>.  Search multiple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tables</a:t>
          </a:r>
          <a:r>
            <a:rPr lang="en-US" sz="1600" dirty="0">
              <a:solidFill>
                <a:schemeClr val="tx1"/>
              </a:solidFill>
              <a:latin typeface="Calibri "/>
            </a:rPr>
            <a:t> for client information.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Use our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spreadsheet </a:t>
          </a:r>
          <a:r>
            <a:rPr lang="en-US" sz="1600" dirty="0">
              <a:solidFill>
                <a:schemeClr val="tx1"/>
              </a:solidFill>
              <a:latin typeface="Calibri "/>
            </a:rPr>
            <a:t>program to: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Perform calculations about cost and revenue.  Create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formulas</a:t>
          </a:r>
          <a:r>
            <a:rPr lang="en-US" sz="1600" dirty="0">
              <a:solidFill>
                <a:schemeClr val="tx1"/>
              </a:solidFill>
              <a:latin typeface="Calibri "/>
            </a:rPr>
            <a:t> using different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functions</a:t>
          </a:r>
          <a:r>
            <a:rPr lang="en-US" sz="1600" dirty="0">
              <a:solidFill>
                <a:schemeClr val="tx1"/>
              </a:solidFill>
              <a:latin typeface="Calibri "/>
            </a:rPr>
            <a:t> and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operators</a:t>
          </a:r>
          <a:r>
            <a:rPr lang="en-US" sz="1600" dirty="0">
              <a:solidFill>
                <a:schemeClr val="tx1"/>
              </a:solidFill>
              <a:latin typeface="Calibri "/>
            </a:rPr>
            <a:t>.  Use this to analyzes sales data.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dirty="0">
              <a:solidFill>
                <a:schemeClr val="tx1"/>
              </a:solidFill>
              <a:latin typeface="Calibri "/>
            </a:rPr>
            <a:t>Create graphs and charts that show profits.  Use the data in the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cells </a:t>
          </a:r>
          <a:r>
            <a:rPr lang="en-US" sz="1600" dirty="0">
              <a:solidFill>
                <a:schemeClr val="tx1"/>
              </a:solidFill>
              <a:latin typeface="Calibri "/>
            </a:rPr>
            <a:t>of a </a:t>
          </a:r>
          <a:r>
            <a:rPr lang="en-US" sz="1600" b="1" dirty="0">
              <a:solidFill>
                <a:schemeClr val="tx1"/>
              </a:solidFill>
              <a:latin typeface="Calibri "/>
            </a:rPr>
            <a:t>worksheet </a:t>
          </a:r>
          <a:r>
            <a:rPr lang="en-US" sz="1600" dirty="0">
              <a:solidFill>
                <a:schemeClr val="tx1"/>
              </a:solidFill>
              <a:latin typeface="Calibri "/>
            </a:rPr>
            <a:t>to create these charts.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dirty="0">
            <a:solidFill>
              <a:schemeClr val="tx1"/>
            </a:solidFill>
            <a:latin typeface="Calibri "/>
          </a:endParaRPr>
        </a:p>
      </dgm:t>
    </dgm:pt>
    <dgm:pt modelId="{48C07A82-AEE7-447C-81EC-AB7A957E2158}" type="par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DDB5624-2FB5-4EEB-A146-B108C397ABDE}" type="sibTrans" cxnId="{6E9CFF6F-F496-4B16-8E90-34851852046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C299601-9DC6-475D-9BC9-8A38C208E544}">
      <dgm:prSet phldrT="[Text]" custT="1"/>
      <dgm:spPr>
        <a:solidFill>
          <a:schemeClr val="accent6">
            <a:lumMod val="75000"/>
          </a:schemeClr>
        </a:solidFill>
      </dgm:spPr>
      <dgm:t>
        <a:bodyPr/>
        <a:lstStyle/>
        <a:p>
          <a:pPr algn="l"/>
          <a:r>
            <a:rPr lang="en-US" sz="3000" b="1" dirty="0">
              <a:solidFill>
                <a:schemeClr val="bg1">
                  <a:lumMod val="95000"/>
                </a:schemeClr>
              </a:solidFill>
            </a:rPr>
            <a:t>T-B-BROWN  Inc.</a:t>
          </a:r>
        </a:p>
        <a:p>
          <a:pPr algn="ctr"/>
          <a:r>
            <a:rPr lang="en-US" sz="2000" b="1" dirty="0">
              <a:solidFill>
                <a:schemeClr val="bg1">
                  <a:lumMod val="95000"/>
                </a:schemeClr>
              </a:solidFill>
            </a:rPr>
            <a:t>Information Technology Department</a:t>
          </a: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50D60B4-6040-4D81-9C05-9F19A5C76C3D}" type="pres">
      <dgm:prSet presAssocID="{44A5DFC0-C9C6-4809-97E1-63290875069B}" presName="vertOne" presStyleCnt="0"/>
      <dgm:spPr/>
    </dgm:pt>
    <dgm:pt modelId="{F74AF9C9-634B-4D0E-8FF5-DCAB30BDB1C1}" type="pres">
      <dgm:prSet presAssocID="{44A5DFC0-C9C6-4809-97E1-63290875069B}" presName="txOne" presStyleLbl="node0" presStyleIdx="0" presStyleCnt="1" custScaleY="104483" custLinFactNeighborX="809" custLinFactNeighborY="35703">
        <dgm:presLayoutVars>
          <dgm:chPref val="3"/>
        </dgm:presLayoutVars>
      </dgm:prSet>
      <dgm:spPr/>
    </dgm:pt>
    <dgm:pt modelId="{8BFE1419-718E-4AE5-B262-7F8EB7F22E1F}" type="pres">
      <dgm:prSet presAssocID="{44A5DFC0-C9C6-4809-97E1-63290875069B}" presName="parTransOne" presStyleCnt="0"/>
      <dgm:spPr/>
    </dgm:pt>
    <dgm:pt modelId="{8CCED736-8839-4618-8E4D-56262BCDA33F}" type="pres">
      <dgm:prSet presAssocID="{44A5DFC0-C9C6-4809-97E1-63290875069B}" presName="horzOne" presStyleCnt="0"/>
      <dgm:spPr/>
    </dgm:pt>
    <dgm:pt modelId="{7421402B-BE94-41B3-8815-18F19E43E435}" type="pres">
      <dgm:prSet presAssocID="{FC299601-9DC6-475D-9BC9-8A38C208E544}" presName="vertTwo" presStyleCnt="0"/>
      <dgm:spPr/>
    </dgm:pt>
    <dgm:pt modelId="{5FCD21BC-A3D7-47B7-9F6C-0AACBE3804BE}" type="pres">
      <dgm:prSet presAssocID="{FC299601-9DC6-475D-9BC9-8A38C208E544}" presName="txTwo" presStyleLbl="node2" presStyleIdx="0" presStyleCnt="1" custScaleX="69402" custScaleY="23147" custLinFactNeighborX="-15348" custLinFactNeighborY="8312">
        <dgm:presLayoutVars>
          <dgm:chPref val="3"/>
        </dgm:presLayoutVars>
      </dgm:prSet>
      <dgm:spPr/>
    </dgm:pt>
    <dgm:pt modelId="{4B23DC80-2DF7-4D25-8AE1-090C3D2ADD60}" type="pres">
      <dgm:prSet presAssocID="{FC299601-9DC6-475D-9BC9-8A38C208E544}" presName="horzTwo" presStyleCnt="0"/>
      <dgm:spPr/>
    </dgm:pt>
  </dgm:ptLst>
  <dgm:cxnLst>
    <dgm:cxn modelId="{6E9CFF6F-F496-4B16-8E90-348518520466}" srcId="{8384A138-2FCA-43F2-A08F-249E4D5F2CA7}" destId="{44A5DFC0-C9C6-4809-97E1-63290875069B}" srcOrd="0" destOrd="0" parTransId="{48C07A82-AEE7-447C-81EC-AB7A957E2158}" sibTransId="{CDDB5624-2FB5-4EEB-A146-B108C397ABDE}"/>
    <dgm:cxn modelId="{83A7CB71-5A46-4C19-9E1B-76C925A9039E}" type="presOf" srcId="{FC299601-9DC6-475D-9BC9-8A38C208E544}" destId="{5FCD21BC-A3D7-47B7-9F6C-0AACBE3804BE}" srcOrd="0" destOrd="0" presId="urn:microsoft.com/office/officeart/2005/8/layout/architecture"/>
    <dgm:cxn modelId="{10D23B75-F3DF-4FDA-ACA9-4F87467AF49B}" type="presOf" srcId="{44A5DFC0-C9C6-4809-97E1-63290875069B}" destId="{F74AF9C9-634B-4D0E-8FF5-DCAB30BDB1C1}" srcOrd="0" destOrd="0" presId="urn:microsoft.com/office/officeart/2005/8/layout/architecture"/>
    <dgm:cxn modelId="{4B0A8BA8-C80A-4E90-AA44-9D10DB126CDC}" srcId="{44A5DFC0-C9C6-4809-97E1-63290875069B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44B1CA55-FCD6-42CC-8EA0-0D7E87236DDD}" type="presParOf" srcId="{93E5572E-FA88-4E77-BE9A-8260AE058801}" destId="{C50D60B4-6040-4D81-9C05-9F19A5C76C3D}" srcOrd="0" destOrd="0" presId="urn:microsoft.com/office/officeart/2005/8/layout/architecture"/>
    <dgm:cxn modelId="{492BB7B5-3129-4116-A71C-C6A138F8B756}" type="presParOf" srcId="{C50D60B4-6040-4D81-9C05-9F19A5C76C3D}" destId="{F74AF9C9-634B-4D0E-8FF5-DCAB30BDB1C1}" srcOrd="0" destOrd="0" presId="urn:microsoft.com/office/officeart/2005/8/layout/architecture"/>
    <dgm:cxn modelId="{5C443F54-9A4F-4324-A892-C6565CF5DF3C}" type="presParOf" srcId="{C50D60B4-6040-4D81-9C05-9F19A5C76C3D}" destId="{8BFE1419-718E-4AE5-B262-7F8EB7F22E1F}" srcOrd="1" destOrd="0" presId="urn:microsoft.com/office/officeart/2005/8/layout/architecture"/>
    <dgm:cxn modelId="{B2FF0816-48CE-409A-B5FB-D9D7D1B8575C}" type="presParOf" srcId="{C50D60B4-6040-4D81-9C05-9F19A5C76C3D}" destId="{8CCED736-8839-4618-8E4D-56262BCDA33F}" srcOrd="2" destOrd="0" presId="urn:microsoft.com/office/officeart/2005/8/layout/architecture"/>
    <dgm:cxn modelId="{EC443BAA-2CC1-42A6-A050-C4D8ABB27886}" type="presParOf" srcId="{8CCED736-8839-4618-8E4D-56262BCDA33F}" destId="{7421402B-BE94-41B3-8815-18F19E43E435}" srcOrd="0" destOrd="0" presId="urn:microsoft.com/office/officeart/2005/8/layout/architecture"/>
    <dgm:cxn modelId="{5D73DE9B-7018-4EE9-817B-666C07EF287E}" type="presParOf" srcId="{7421402B-BE94-41B3-8815-18F19E43E435}" destId="{5FCD21BC-A3D7-47B7-9F6C-0AACBE3804BE}" srcOrd="0" destOrd="0" presId="urn:microsoft.com/office/officeart/2005/8/layout/architecture"/>
    <dgm:cxn modelId="{B6764D61-C4ED-444C-9AD3-E049B9366022}" type="presParOf" srcId="{7421402B-BE94-41B3-8815-18F19E43E435}" destId="{4B23DC80-2DF7-4D25-8AE1-090C3D2ADD60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299601-9DC6-475D-9BC9-8A38C208E544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l"/>
          <a:r>
            <a:rPr lang="en-US" sz="2400" b="0" dirty="0">
              <a:solidFill>
                <a:srgbClr val="FF0000"/>
              </a:solidFill>
              <a:latin typeface="Calibri "/>
            </a:rPr>
            <a:t>Now Offering</a:t>
          </a: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Calibri "/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 sz="1800" b="0">
            <a:solidFill>
              <a:schemeClr val="bg1"/>
            </a:solidFill>
            <a:latin typeface="Calibri "/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BE87940-2660-4781-89B5-356BF9C7D15F}" type="pres">
      <dgm:prSet presAssocID="{FC299601-9DC6-475D-9BC9-8A38C208E544}" presName="vertOne" presStyleCnt="0"/>
      <dgm:spPr/>
    </dgm:pt>
    <dgm:pt modelId="{9F37CC66-B487-43CC-B664-D5BF8BBFE0D0}" type="pres">
      <dgm:prSet presAssocID="{FC299601-9DC6-475D-9BC9-8A38C208E544}" presName="txOne" presStyleLbl="node0" presStyleIdx="0" presStyleCnt="1" custScaleX="51974">
        <dgm:presLayoutVars>
          <dgm:chPref val="3"/>
        </dgm:presLayoutVars>
      </dgm:prSet>
      <dgm:spPr/>
    </dgm:pt>
    <dgm:pt modelId="{C7ABE987-9FA5-4EA4-BA34-5397A8CBCE58}" type="pres">
      <dgm:prSet presAssocID="{FC299601-9DC6-475D-9BC9-8A38C208E544}" presName="horzOne" presStyleCnt="0"/>
      <dgm:spPr/>
    </dgm:pt>
  </dgm:ptLst>
  <dgm:cxnLst>
    <dgm:cxn modelId="{4B0A8BA8-C80A-4E90-AA44-9D10DB126CDC}" srcId="{8384A138-2FCA-43F2-A08F-249E4D5F2CA7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636FAFE6-DD4C-4A9D-A7E6-C2456A571B2E}" type="presOf" srcId="{FC299601-9DC6-475D-9BC9-8A38C208E544}" destId="{9F37CC66-B487-43CC-B664-D5BF8BBFE0D0}" srcOrd="0" destOrd="0" presId="urn:microsoft.com/office/officeart/2005/8/layout/architecture"/>
    <dgm:cxn modelId="{E6D8F98D-3FA7-4B5D-965A-0D059D37E73D}" type="presParOf" srcId="{93E5572E-FA88-4E77-BE9A-8260AE058801}" destId="{EBE87940-2660-4781-89B5-356BF9C7D15F}" srcOrd="0" destOrd="0" presId="urn:microsoft.com/office/officeart/2005/8/layout/architecture"/>
    <dgm:cxn modelId="{4932E41D-D6FD-4741-9967-B8C570FEBD36}" type="presParOf" srcId="{EBE87940-2660-4781-89B5-356BF9C7D15F}" destId="{9F37CC66-B487-43CC-B664-D5BF8BBFE0D0}" srcOrd="0" destOrd="0" presId="urn:microsoft.com/office/officeart/2005/8/layout/architecture"/>
    <dgm:cxn modelId="{C2B4CC41-1DD4-47A8-ABE9-9E4F584404DE}" type="presParOf" srcId="{EBE87940-2660-4781-89B5-356BF9C7D15F}" destId="{C7ABE987-9FA5-4EA4-BA34-5397A8CBCE5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84A138-2FCA-43F2-A08F-249E4D5F2CA7}" type="doc">
      <dgm:prSet loTypeId="urn:microsoft.com/office/officeart/2005/8/layout/architecture" loCatId="relationship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C299601-9DC6-475D-9BC9-8A38C208E544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algn="l"/>
          <a:r>
            <a:rPr lang="en-US" sz="1900" b="1" dirty="0">
              <a:solidFill>
                <a:schemeClr val="tx1"/>
              </a:solidFill>
              <a:latin typeface="Calibri "/>
            </a:rPr>
            <a:t>Spring Professional </a:t>
          </a:r>
        </a:p>
        <a:p>
          <a:pPr algn="l"/>
          <a:r>
            <a:rPr lang="en-US" sz="1800" b="0" dirty="0">
              <a:solidFill>
                <a:schemeClr val="tx1"/>
              </a:solidFill>
              <a:latin typeface="Calibri "/>
            </a:rPr>
            <a:t>Development Courses</a:t>
          </a:r>
        </a:p>
      </dgm:t>
    </dgm:pt>
    <dgm:pt modelId="{49B086E3-46F8-4F35-9477-D4D05DB9BCF3}" type="parTrans" cxnId="{4B0A8BA8-C80A-4E90-AA44-9D10DB126CDC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Calibri "/>
          </a:endParaRPr>
        </a:p>
      </dgm:t>
    </dgm:pt>
    <dgm:pt modelId="{56DD54F0-DC72-4D06-A2AF-371902BEED47}" type="sibTrans" cxnId="{4B0A8BA8-C80A-4E90-AA44-9D10DB126CDC}">
      <dgm:prSet/>
      <dgm:spPr/>
      <dgm:t>
        <a:bodyPr/>
        <a:lstStyle/>
        <a:p>
          <a:endParaRPr lang="en-US" sz="1800">
            <a:solidFill>
              <a:schemeClr val="bg1"/>
            </a:solidFill>
            <a:latin typeface="Calibri "/>
          </a:endParaRPr>
        </a:p>
      </dgm:t>
    </dgm:pt>
    <dgm:pt modelId="{93E5572E-FA88-4E77-BE9A-8260AE058801}" type="pres">
      <dgm:prSet presAssocID="{8384A138-2FCA-43F2-A08F-249E4D5F2CA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BE87940-2660-4781-89B5-356BF9C7D15F}" type="pres">
      <dgm:prSet presAssocID="{FC299601-9DC6-475D-9BC9-8A38C208E544}" presName="vertOne" presStyleCnt="0"/>
      <dgm:spPr/>
    </dgm:pt>
    <dgm:pt modelId="{9F37CC66-B487-43CC-B664-D5BF8BBFE0D0}" type="pres">
      <dgm:prSet presAssocID="{FC299601-9DC6-475D-9BC9-8A38C208E544}" presName="txOne" presStyleLbl="node0" presStyleIdx="0" presStyleCnt="1" custScaleX="100098" custLinFactX="73664" custLinFactY="-72633" custLinFactNeighborX="100000" custLinFactNeighborY="-100000">
        <dgm:presLayoutVars>
          <dgm:chPref val="3"/>
        </dgm:presLayoutVars>
      </dgm:prSet>
      <dgm:spPr/>
    </dgm:pt>
    <dgm:pt modelId="{C7ABE987-9FA5-4EA4-BA34-5397A8CBCE58}" type="pres">
      <dgm:prSet presAssocID="{FC299601-9DC6-475D-9BC9-8A38C208E544}" presName="horzOne" presStyleCnt="0"/>
      <dgm:spPr/>
    </dgm:pt>
  </dgm:ptLst>
  <dgm:cxnLst>
    <dgm:cxn modelId="{4B0A8BA8-C80A-4E90-AA44-9D10DB126CDC}" srcId="{8384A138-2FCA-43F2-A08F-249E4D5F2CA7}" destId="{FC299601-9DC6-475D-9BC9-8A38C208E544}" srcOrd="0" destOrd="0" parTransId="{49B086E3-46F8-4F35-9477-D4D05DB9BCF3}" sibTransId="{56DD54F0-DC72-4D06-A2AF-371902BEED47}"/>
    <dgm:cxn modelId="{266DDDBE-4629-410B-BE08-1EA49D92D153}" type="presOf" srcId="{8384A138-2FCA-43F2-A08F-249E4D5F2CA7}" destId="{93E5572E-FA88-4E77-BE9A-8260AE058801}" srcOrd="0" destOrd="0" presId="urn:microsoft.com/office/officeart/2005/8/layout/architecture"/>
    <dgm:cxn modelId="{636FAFE6-DD4C-4A9D-A7E6-C2456A571B2E}" type="presOf" srcId="{FC299601-9DC6-475D-9BC9-8A38C208E544}" destId="{9F37CC66-B487-43CC-B664-D5BF8BBFE0D0}" srcOrd="0" destOrd="0" presId="urn:microsoft.com/office/officeart/2005/8/layout/architecture"/>
    <dgm:cxn modelId="{E6D8F98D-3FA7-4B5D-965A-0D059D37E73D}" type="presParOf" srcId="{93E5572E-FA88-4E77-BE9A-8260AE058801}" destId="{EBE87940-2660-4781-89B5-356BF9C7D15F}" srcOrd="0" destOrd="0" presId="urn:microsoft.com/office/officeart/2005/8/layout/architecture"/>
    <dgm:cxn modelId="{4932E41D-D6FD-4741-9967-B8C570FEBD36}" type="presParOf" srcId="{EBE87940-2660-4781-89B5-356BF9C7D15F}" destId="{9F37CC66-B487-43CC-B664-D5BF8BBFE0D0}" srcOrd="0" destOrd="0" presId="urn:microsoft.com/office/officeart/2005/8/layout/architecture"/>
    <dgm:cxn modelId="{C2B4CC41-1DD4-47A8-ABE9-9E4F584404DE}" type="presParOf" srcId="{EBE87940-2660-4781-89B5-356BF9C7D15F}" destId="{C7ABE987-9FA5-4EA4-BA34-5397A8CBCE5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AF9C9-634B-4D0E-8FF5-DCAB30BDB1C1}">
      <dsp:nvSpPr>
        <dsp:cNvPr id="0" name=""/>
        <dsp:cNvSpPr/>
      </dsp:nvSpPr>
      <dsp:spPr>
        <a:xfrm>
          <a:off x="8420" y="1260891"/>
          <a:ext cx="8614463" cy="4087216"/>
        </a:xfrm>
        <a:prstGeom prst="roundRect">
          <a:avLst>
            <a:gd name="adj" fmla="val 10000"/>
          </a:avLst>
        </a:prstGeom>
        <a:solidFill>
          <a:schemeClr val="bg2">
            <a:lumMod val="9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solidFill>
              <a:schemeClr val="tx1"/>
            </a:solidFill>
          </a:endParaRPr>
        </a:p>
        <a:p>
          <a:pPr marL="0" marR="0" lvl="0" indent="0" algn="just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600" kern="1200" dirty="0">
              <a:solidFill>
                <a:schemeClr val="tx1"/>
              </a:solidFill>
            </a:rPr>
            <a:t>From: </a:t>
          </a:r>
          <a:r>
            <a:rPr lang="en-US" sz="1600" b="1" kern="1200" dirty="0">
              <a:solidFill>
                <a:schemeClr val="tx1"/>
              </a:solidFill>
            </a:rPr>
            <a:t>IT Department</a:t>
          </a:r>
        </a:p>
        <a:p>
          <a:pPr marL="0" lvl="0" algn="just" defTabSz="7112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To: </a:t>
          </a:r>
          <a:r>
            <a:rPr lang="en-US" sz="1600" b="1" kern="1200" dirty="0">
              <a:solidFill>
                <a:schemeClr val="tx1"/>
              </a:solidFill>
            </a:rPr>
            <a:t>All Users</a:t>
          </a:r>
        </a:p>
        <a:p>
          <a:pPr marL="0" lvl="0" algn="just" defTabSz="71120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600" b="0" kern="1200" dirty="0">
              <a:solidFill>
                <a:schemeClr val="tx1"/>
              </a:solidFill>
            </a:rPr>
            <a:t>Re: </a:t>
          </a:r>
          <a:r>
            <a:rPr lang="en-US" sz="1600" b="1" kern="1200" dirty="0">
              <a:solidFill>
                <a:schemeClr val="tx1"/>
              </a:solidFill>
            </a:rPr>
            <a:t>Spreadsheets vs Database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solidFill>
              <a:schemeClr val="tx1"/>
            </a:solidFill>
          </a:endParaRP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Currently, many employees use </a:t>
          </a:r>
          <a:r>
            <a:rPr lang="en-US" sz="1600" b="1" kern="1200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spreadsheets</a:t>
          </a:r>
          <a:r>
            <a:rPr lang="en-US" sz="1600" kern="1200" dirty="0">
              <a:solidFill>
                <a:schemeClr val="tx1"/>
              </a:solidFill>
              <a:latin typeface="Calibri "/>
              <a:ea typeface="Tahoma" panose="020B0604030504040204" pitchFamily="34" charset="0"/>
              <a:cs typeface="Times New Roman" panose="02020603050405020304" pitchFamily="18" charset="0"/>
            </a:rPr>
            <a:t> incorrectly.  They are not for data storage.  Please review the following guidelines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Use our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database 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program to: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Organize and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sort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 large amounts of data regarding clients.  Enter the client names and addresses into the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database fields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.  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Perform complex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queries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.  Search multiple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tables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 for client information.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Use our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spreadsheet 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program to: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Perform calculations about cost and revenue.  Create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formulas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 using different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functions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 and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operators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.  Use this to analyzes sales data.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alibri "/>
            </a:rPr>
            <a:t>Create graphs and charts that show profits.  Use the data in the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cells 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of a </a:t>
          </a:r>
          <a:r>
            <a:rPr lang="en-US" sz="1600" b="1" kern="1200" dirty="0">
              <a:solidFill>
                <a:schemeClr val="tx1"/>
              </a:solidFill>
              <a:latin typeface="Calibri "/>
            </a:rPr>
            <a:t>worksheet </a:t>
          </a:r>
          <a:r>
            <a:rPr lang="en-US" sz="1600" kern="1200" dirty="0">
              <a:solidFill>
                <a:schemeClr val="tx1"/>
              </a:solidFill>
              <a:latin typeface="Calibri "/>
            </a:rPr>
            <a:t>to create these charts.</a:t>
          </a:r>
        </a:p>
        <a:p>
          <a:pPr marL="0" lvl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solidFill>
              <a:schemeClr val="tx1"/>
            </a:solidFill>
            <a:latin typeface="Calibri "/>
          </a:endParaRPr>
        </a:p>
      </dsp:txBody>
      <dsp:txXfrm>
        <a:off x="128130" y="1380601"/>
        <a:ext cx="8375043" cy="3847796"/>
      </dsp:txXfrm>
    </dsp:sp>
    <dsp:sp modelId="{5FCD21BC-A3D7-47B7-9F6C-0AACBE3804BE}">
      <dsp:nvSpPr>
        <dsp:cNvPr id="0" name=""/>
        <dsp:cNvSpPr/>
      </dsp:nvSpPr>
      <dsp:spPr>
        <a:xfrm>
          <a:off x="0" y="326260"/>
          <a:ext cx="5978609" cy="905475"/>
        </a:xfrm>
        <a:prstGeom prst="roundRect">
          <a:avLst>
            <a:gd name="adj" fmla="val 10000"/>
          </a:avLst>
        </a:prstGeom>
        <a:solidFill>
          <a:schemeClr val="accent6">
            <a:lumMod val="7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 dirty="0">
              <a:solidFill>
                <a:schemeClr val="bg1">
                  <a:lumMod val="95000"/>
                </a:schemeClr>
              </a:solidFill>
            </a:rPr>
            <a:t>T-B-BROWN  Inc.</a:t>
          </a:r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>
                  <a:lumMod val="95000"/>
                </a:schemeClr>
              </a:solidFill>
            </a:rPr>
            <a:t>Information Technology Department</a:t>
          </a:r>
        </a:p>
      </dsp:txBody>
      <dsp:txXfrm>
        <a:off x="26520" y="352780"/>
        <a:ext cx="5925569" cy="8524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7CC66-B487-43CC-B664-D5BF8BBFE0D0}">
      <dsp:nvSpPr>
        <dsp:cNvPr id="0" name=""/>
        <dsp:cNvSpPr/>
      </dsp:nvSpPr>
      <dsp:spPr>
        <a:xfrm>
          <a:off x="748827" y="0"/>
          <a:ext cx="1617478" cy="724805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solidFill>
                <a:srgbClr val="FF0000"/>
              </a:solidFill>
              <a:latin typeface="Calibri "/>
            </a:rPr>
            <a:t>Now Offering</a:t>
          </a:r>
        </a:p>
      </dsp:txBody>
      <dsp:txXfrm>
        <a:off x="770056" y="21229"/>
        <a:ext cx="1575020" cy="6823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37CC66-B487-43CC-B664-D5BF8BBFE0D0}">
      <dsp:nvSpPr>
        <dsp:cNvPr id="0" name=""/>
        <dsp:cNvSpPr/>
      </dsp:nvSpPr>
      <dsp:spPr>
        <a:xfrm>
          <a:off x="2692" y="0"/>
          <a:ext cx="2758980" cy="724805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tx1"/>
              </a:solidFill>
              <a:latin typeface="Calibri "/>
            </a:rPr>
            <a:t>Spring Professional 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tx1"/>
              </a:solidFill>
              <a:latin typeface="Calibri "/>
            </a:rPr>
            <a:t>Development Courses</a:t>
          </a:r>
        </a:p>
      </dsp:txBody>
      <dsp:txXfrm>
        <a:off x="23921" y="21229"/>
        <a:ext cx="2716522" cy="6823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38911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522059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802397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64743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57943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3230623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478670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13918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413351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137385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489761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072A2-12B1-3643-9C0E-D92DC1FFE747}" type="datetimeFigureOut">
              <a:rPr lang="es-PA" smtClean="0"/>
              <a:t>05/16/2021</a:t>
            </a:fld>
            <a:endParaRPr lang="es-P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EAA0B-5774-774E-86A2-12D3CF35CB41}" type="slidenum">
              <a:rPr lang="es-PA" smtClean="0"/>
              <a:t>‹#›</a:t>
            </a:fld>
            <a:endParaRPr lang="es-PA"/>
          </a:p>
        </p:txBody>
      </p:sp>
    </p:spTree>
    <p:extLst>
      <p:ext uri="{BB962C8B-B14F-4D97-AF65-F5344CB8AC3E}">
        <p14:creationId xmlns:p14="http://schemas.microsoft.com/office/powerpoint/2010/main" val="219007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4.png"/><Relationship Id="rId5" Type="http://schemas.openxmlformats.org/officeDocument/2006/relationships/diagramData" Target="../diagrams/data1.xml"/><Relationship Id="rId10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17" Type="http://schemas.openxmlformats.org/officeDocument/2006/relationships/image" Target="../media/image4.png"/><Relationship Id="rId2" Type="http://schemas.openxmlformats.org/officeDocument/2006/relationships/audio" Target="../media/media2.m4a"/><Relationship Id="rId16" Type="http://schemas.openxmlformats.org/officeDocument/2006/relationships/hyperlink" Target="mailto:mshelton@wrsolutions.com" TargetMode="External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5" Type="http://schemas.openxmlformats.org/officeDocument/2006/relationships/image" Target="../media/image5.png"/><Relationship Id="rId10" Type="http://schemas.openxmlformats.org/officeDocument/2006/relationships/diagramData" Target="../diagrams/data3.xml"/><Relationship Id="rId4" Type="http://schemas.openxmlformats.org/officeDocument/2006/relationships/image" Target="../media/image2.png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957EB15-F5D0-456E-98F6-6ADFC817F8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344111"/>
          </a:xfrm>
        </p:spPr>
        <p:txBody>
          <a:bodyPr/>
          <a:lstStyle/>
          <a:p>
            <a:r>
              <a:rPr lang="es-PA" dirty="0" err="1"/>
              <a:t>Unit</a:t>
            </a:r>
            <a:r>
              <a:rPr lang="es-PA" dirty="0"/>
              <a:t> 2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41320D2D-B7F6-40A6-9618-865A15BE2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35765"/>
            <a:ext cx="6858000" cy="1655762"/>
          </a:xfrm>
        </p:spPr>
        <p:txBody>
          <a:bodyPr>
            <a:normAutofit fontScale="77500" lnSpcReduction="20000"/>
          </a:bodyPr>
          <a:lstStyle/>
          <a:p>
            <a:r>
              <a:rPr lang="es-PA" b="1" dirty="0"/>
              <a:t>Reading # 1 </a:t>
            </a:r>
          </a:p>
          <a:p>
            <a:r>
              <a:rPr lang="es-PA" dirty="0" err="1"/>
              <a:t>Databases</a:t>
            </a:r>
            <a:endParaRPr lang="es-PA" dirty="0"/>
          </a:p>
          <a:p>
            <a:endParaRPr lang="es-PA" dirty="0"/>
          </a:p>
          <a:p>
            <a:r>
              <a:rPr lang="es-PA" b="1" dirty="0"/>
              <a:t>Reading # 2</a:t>
            </a:r>
          </a:p>
          <a:p>
            <a:r>
              <a:rPr lang="es-PA" dirty="0"/>
              <a:t>Web </a:t>
            </a:r>
            <a:r>
              <a:rPr lang="es-PA" dirty="0" err="1"/>
              <a:t>Designs</a:t>
            </a:r>
            <a:endParaRPr lang="es-PA" dirty="0"/>
          </a:p>
          <a:p>
            <a:endParaRPr lang="es-PA" dirty="0"/>
          </a:p>
        </p:txBody>
      </p:sp>
    </p:spTree>
    <p:extLst>
      <p:ext uri="{BB962C8B-B14F-4D97-AF65-F5344CB8AC3E}">
        <p14:creationId xmlns:p14="http://schemas.microsoft.com/office/powerpoint/2010/main" val="276536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ED318A-2B09-462B-957F-CF342D878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236" y="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s-PA" sz="4000" dirty="0"/>
              <a:t>Reading # 1 </a:t>
            </a:r>
            <a:br>
              <a:rPr lang="es-PA" sz="4000" dirty="0"/>
            </a:br>
            <a:r>
              <a:rPr lang="es-PA" sz="4000" u="sng" dirty="0" err="1"/>
              <a:t>Databases</a:t>
            </a:r>
            <a:endParaRPr lang="es-PA" sz="40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BE4BCCE-07DA-475C-9ECA-99062B222A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4241410"/>
              </p:ext>
            </p:extLst>
          </p:nvPr>
        </p:nvGraphicFramePr>
        <p:xfrm>
          <a:off x="276144" y="865741"/>
          <a:ext cx="8622884" cy="53481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318ADD9-74D1-4938-8F93-BEBCB55384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79186" y="1096794"/>
            <a:ext cx="889042" cy="88026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3CBEDC-3265-45AB-9675-B53E1985A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218907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ED318A-2B09-462B-957F-CF342D878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4760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s-PA" sz="4000" dirty="0"/>
              <a:t>Reading # 2 </a:t>
            </a:r>
            <a:br>
              <a:rPr lang="es-PA" sz="4000" dirty="0"/>
            </a:br>
            <a:r>
              <a:rPr lang="es-PA" sz="4000" u="sng" dirty="0"/>
              <a:t>Web </a:t>
            </a:r>
            <a:r>
              <a:rPr lang="es-PA" sz="4000" u="sng" dirty="0" err="1"/>
              <a:t>Design</a:t>
            </a:r>
            <a:endParaRPr lang="es-PA" sz="4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7113317-668F-458F-BE63-3B1D801B6C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7633043"/>
              </p:ext>
            </p:extLst>
          </p:nvPr>
        </p:nvGraphicFramePr>
        <p:xfrm>
          <a:off x="-325752" y="1344519"/>
          <a:ext cx="3115134" cy="724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47D158C-C778-416E-9597-8FBCD556D6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9901437"/>
              </p:ext>
            </p:extLst>
          </p:nvPr>
        </p:nvGraphicFramePr>
        <p:xfrm>
          <a:off x="1870839" y="1344519"/>
          <a:ext cx="2761673" cy="724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3648907C-BAB5-4253-AC0E-C0E71E0014F2}"/>
              </a:ext>
            </a:extLst>
          </p:cNvPr>
          <p:cNvPicPr/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66325" y="393151"/>
            <a:ext cx="844062" cy="705838"/>
          </a:xfrm>
          <a:prstGeom prst="rect">
            <a:avLst/>
          </a:prstGeom>
          <a:ln>
            <a:noFill/>
          </a:ln>
          <a:effectLst>
            <a:glow rad="1905000">
              <a:schemeClr val="accent3">
                <a:lumMod val="75000"/>
                <a:alpha val="0"/>
              </a:schemeClr>
            </a:glow>
            <a:softEdge rad="0"/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C02A438-039E-4D20-804A-3A0B81CC46B6}"/>
              </a:ext>
            </a:extLst>
          </p:cNvPr>
          <p:cNvGrpSpPr/>
          <p:nvPr/>
        </p:nvGrpSpPr>
        <p:grpSpPr>
          <a:xfrm>
            <a:off x="334902" y="2392370"/>
            <a:ext cx="8475485" cy="3574854"/>
            <a:chOff x="0" y="16"/>
            <a:chExt cx="8475485" cy="102200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8574DC1-C93C-49E3-BE79-64FDB92D11B3}"/>
                </a:ext>
              </a:extLst>
            </p:cNvPr>
            <p:cNvSpPr/>
            <p:nvPr/>
          </p:nvSpPr>
          <p:spPr>
            <a:xfrm>
              <a:off x="0" y="16"/>
              <a:ext cx="8475485" cy="1022006"/>
            </a:xfrm>
            <a:prstGeom prst="roundRect">
              <a:avLst>
                <a:gd name="adj" fmla="val 100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ectangle: Rounded Corners 4">
              <a:extLst>
                <a:ext uri="{FF2B5EF4-FFF2-40B4-BE49-F238E27FC236}">
                  <a16:creationId xmlns:a16="http://schemas.microsoft.com/office/drawing/2014/main" id="{717CF8C7-C324-456A-948E-2166E1111F5A}"/>
                </a:ext>
              </a:extLst>
            </p:cNvPr>
            <p:cNvSpPr txBox="1"/>
            <p:nvPr/>
          </p:nvSpPr>
          <p:spPr>
            <a:xfrm>
              <a:off x="29934" y="29950"/>
              <a:ext cx="8415617" cy="9621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tx1"/>
                  </a:solidFill>
                </a:rPr>
                <a:t>Website Review Solutions now offers two spring classes.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</a:rPr>
                <a:t>These classes focus on creating websites.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dirty="0">
                <a:solidFill>
                  <a:schemeClr val="tx1"/>
                </a:solidFill>
              </a:endParaRP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>
                  <a:solidFill>
                    <a:schemeClr val="tx1"/>
                  </a:solidFill>
                </a:rPr>
                <a:t>Web Development: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</a:rPr>
                <a:t>Learn how to make a simple website.  Create </a:t>
              </a:r>
              <a:r>
                <a:rPr lang="en-US" sz="1600" b="1" dirty="0">
                  <a:solidFill>
                    <a:schemeClr val="tx1"/>
                  </a:solidFill>
                </a:rPr>
                <a:t>coding</a:t>
              </a:r>
              <a:r>
                <a:rPr lang="en-US" sz="1600" dirty="0">
                  <a:solidFill>
                    <a:schemeClr val="tx1"/>
                  </a:solidFill>
                </a:rPr>
                <a:t> to build sites.  Explore ways to expand </a:t>
              </a:r>
              <a:r>
                <a:rPr lang="en-US" sz="1600" b="1" dirty="0">
                  <a:solidFill>
                    <a:schemeClr val="tx1"/>
                  </a:solidFill>
                </a:rPr>
                <a:t>functionality</a:t>
              </a:r>
              <a:r>
                <a:rPr lang="en-US" sz="1600" dirty="0">
                  <a:solidFill>
                    <a:schemeClr val="tx1"/>
                  </a:solidFill>
                </a:rPr>
                <a:t>.  Discuss improving </a:t>
              </a:r>
              <a:r>
                <a:rPr lang="en-US" sz="1600" b="1" dirty="0">
                  <a:solidFill>
                    <a:schemeClr val="tx1"/>
                  </a:solidFill>
                </a:rPr>
                <a:t>navigation </a:t>
              </a:r>
              <a:r>
                <a:rPr lang="en-US" sz="1600" dirty="0">
                  <a:solidFill>
                    <a:schemeClr val="tx1"/>
                  </a:solidFill>
                </a:rPr>
                <a:t>and </a:t>
              </a:r>
              <a:r>
                <a:rPr lang="en-US" sz="1600" b="1" dirty="0">
                  <a:solidFill>
                    <a:schemeClr val="tx1"/>
                  </a:solidFill>
                </a:rPr>
                <a:t>usability.</a:t>
              </a:r>
              <a:r>
                <a:rPr lang="en-US" sz="1600" dirty="0">
                  <a:solidFill>
                    <a:schemeClr val="tx1"/>
                  </a:solidFill>
                </a:rPr>
                <a:t>  Learn ways to increase a website´s </a:t>
              </a:r>
              <a:r>
                <a:rPr lang="en-US" sz="1600" b="1" dirty="0">
                  <a:solidFill>
                    <a:schemeClr val="tx1"/>
                  </a:solidFill>
                </a:rPr>
                <a:t>visibility</a:t>
              </a:r>
              <a:r>
                <a:rPr lang="en-US" sz="1600" dirty="0">
                  <a:solidFill>
                    <a:schemeClr val="tx1"/>
                  </a:solidFill>
                </a:rPr>
                <a:t>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kern="1200" dirty="0">
                  <a:solidFill>
                    <a:schemeClr val="tx1"/>
                  </a:solidFill>
                </a:rPr>
                <a:t>Web Design: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</a:rPr>
                <a:t>Learn how to change a website´s </a:t>
              </a:r>
              <a:r>
                <a:rPr lang="en-US" sz="1600" b="1" dirty="0">
                  <a:solidFill>
                    <a:schemeClr val="tx1"/>
                  </a:solidFill>
                </a:rPr>
                <a:t>appearance</a:t>
              </a:r>
              <a:r>
                <a:rPr lang="en-US" sz="1600" dirty="0">
                  <a:solidFill>
                    <a:schemeClr val="tx1"/>
                  </a:solidFill>
                </a:rPr>
                <a:t>.  Use </a:t>
              </a:r>
              <a:r>
                <a:rPr lang="en-US" sz="1600" b="1" dirty="0">
                  <a:solidFill>
                    <a:schemeClr val="tx1"/>
                  </a:solidFill>
                </a:rPr>
                <a:t>CSS </a:t>
              </a:r>
              <a:r>
                <a:rPr lang="en-US" sz="1600" dirty="0">
                  <a:solidFill>
                    <a:schemeClr val="tx1"/>
                  </a:solidFill>
                </a:rPr>
                <a:t>to change a website´s style.  Compare the effect of different fonts and colors.  Create attractive </a:t>
              </a:r>
              <a:r>
                <a:rPr lang="en-US" sz="1600" b="1" dirty="0">
                  <a:solidFill>
                    <a:schemeClr val="tx1"/>
                  </a:solidFill>
                </a:rPr>
                <a:t>content</a:t>
              </a:r>
              <a:r>
                <a:rPr lang="en-US" sz="1600" dirty="0">
                  <a:solidFill>
                    <a:schemeClr val="tx1"/>
                  </a:solidFill>
                </a:rPr>
                <a:t> to catch a user's attention.</a:t>
              </a:r>
            </a:p>
            <a:p>
              <a:pPr marL="0" lvl="0" indent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>
                  <a:solidFill>
                    <a:schemeClr val="tx1"/>
                  </a:solidFill>
                </a:rPr>
                <a:t>Email Marie Shelton at </a:t>
              </a:r>
              <a:r>
                <a:rPr lang="en-US" sz="1600" kern="1200" dirty="0">
                  <a:solidFill>
                    <a:schemeClr val="tx1"/>
                  </a:solidFill>
                  <a:hlinkClick r:id="rId16"/>
                </a:rPr>
                <a:t>mshelton@wrsolutions.com</a:t>
              </a:r>
              <a:r>
                <a:rPr lang="en-US" sz="1600" kern="1200" dirty="0">
                  <a:solidFill>
                    <a:schemeClr val="tx1"/>
                  </a:solidFill>
                </a:rPr>
                <a:t> to register for classes.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0D1693-C4FE-405B-962D-DCE923043FD4}"/>
              </a:ext>
            </a:extLst>
          </p:cNvPr>
          <p:cNvGrpSpPr/>
          <p:nvPr/>
        </p:nvGrpSpPr>
        <p:grpSpPr>
          <a:xfrm>
            <a:off x="5756370" y="1352295"/>
            <a:ext cx="2758980" cy="724805"/>
            <a:chOff x="2692" y="0"/>
            <a:chExt cx="2758980" cy="724805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D00FB9E-55E2-4AE5-808D-E2273AA4CA80}"/>
                </a:ext>
              </a:extLst>
            </p:cNvPr>
            <p:cNvSpPr/>
            <p:nvPr/>
          </p:nvSpPr>
          <p:spPr>
            <a:xfrm>
              <a:off x="2692" y="0"/>
              <a:ext cx="2758980" cy="724805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ectangle: Rounded Corners 4">
              <a:extLst>
                <a:ext uri="{FF2B5EF4-FFF2-40B4-BE49-F238E27FC236}">
                  <a16:creationId xmlns:a16="http://schemas.microsoft.com/office/drawing/2014/main" id="{430B32C9-AD63-4CAE-9F53-9984C0DD028A}"/>
                </a:ext>
              </a:extLst>
            </p:cNvPr>
            <p:cNvSpPr txBox="1"/>
            <p:nvPr/>
          </p:nvSpPr>
          <p:spPr>
            <a:xfrm>
              <a:off x="44357" y="34316"/>
              <a:ext cx="2716522" cy="6823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0" kern="1200" dirty="0">
                  <a:solidFill>
                    <a:schemeClr val="tx1"/>
                  </a:solidFill>
                  <a:latin typeface="Calibri "/>
                </a:rPr>
                <a:t>Website Review</a:t>
              </a:r>
            </a:p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dirty="0">
                  <a:solidFill>
                    <a:schemeClr val="tx1"/>
                  </a:solidFill>
                  <a:latin typeface="Calibri "/>
                </a:rPr>
                <a:t>Solutions</a:t>
              </a:r>
              <a:endParaRPr lang="en-US" sz="1800" b="1" kern="1200" dirty="0">
                <a:solidFill>
                  <a:schemeClr val="tx1"/>
                </a:solidFill>
                <a:latin typeface="Calibri "/>
              </a:endParaRPr>
            </a:p>
          </p:txBody>
        </p:sp>
      </p:grp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115C4F3-8FE9-4628-B855-174F769687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6546696" y="60249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8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-Sistema-CSP.pptx" id="{D1B25BD7-158E-4F54-A9E2-9938039E826E}" vid="{F94DF645-10D7-49D1-8EAD-24F660F0226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Unit 1 - Reading 1 &amp; 2</Template>
  <TotalTime>95</TotalTime>
  <Words>269</Words>
  <Application>Microsoft Office PowerPoint</Application>
  <PresentationFormat>On-screen Show (4:3)</PresentationFormat>
  <Paragraphs>35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</vt:lpstr>
      <vt:lpstr>Calibri Light</vt:lpstr>
      <vt:lpstr>Tema de Office</vt:lpstr>
      <vt:lpstr>Unit 2</vt:lpstr>
      <vt:lpstr>Reading # 1  Databases</vt:lpstr>
      <vt:lpstr>Reading # 2  Web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</dc:title>
  <dc:creator>Prof Lily Delgado</dc:creator>
  <cp:lastModifiedBy>Prof Lily Delgado</cp:lastModifiedBy>
  <cp:revision>18</cp:revision>
  <dcterms:created xsi:type="dcterms:W3CDTF">2021-03-26T17:44:35Z</dcterms:created>
  <dcterms:modified xsi:type="dcterms:W3CDTF">2021-05-16T20:22:05Z</dcterms:modified>
</cp:coreProperties>
</file>

<file path=docProps/thumbnail.jpeg>
</file>